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9" r:id="rId4"/>
    <p:sldId id="268" r:id="rId5"/>
    <p:sldId id="263" r:id="rId6"/>
    <p:sldId id="264" r:id="rId7"/>
    <p:sldId id="256" r:id="rId8"/>
    <p:sldId id="257" r:id="rId9"/>
    <p:sldId id="258" r:id="rId10"/>
    <p:sldId id="259" r:id="rId11"/>
    <p:sldId id="260" r:id="rId12"/>
    <p:sldId id="261" r:id="rId13"/>
    <p:sldId id="279" r:id="rId14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184.000 569.000 24575,'9.000'1.000'0,"0.000"0.000"0,0.000 1.000 0,0.000 0.000 0,14.000 5.000 0,13.000 3.000 0,-26.000-8.000 0,0.000 0.000 0,1.000-1.000 0,-1.000 0.000 0,0.000-1.000 0,12.000-1.000 0,-20.000 1.000 0,1.000 0.000 0,0.000-1.000 0,0.000 1.000 0,-1.000-1.000 0,1.000 0.000 0,0.000 0.000 0,-1.000 0.000 0,1.000 0.000 0,-1.000 0.000 0,0.000 0.000 0,1.000-1.000 0,-1.000 1.000 0,0.000-1.000 0,0.000 0.000 0,1.000 0.000 0,-1.000 1.000 0,-1.000-1.000 0,1.000-1.000 0,0.000 1.000 0,0.000 0.000 0,-1.000 0.000 0,0.000-1.000 0,3.000-3.000 0,20.000-46.000 0,-15.000 37.000 0,-2.000-1.000 0,11.000-31.000 0,-11.000 15.000 0,-2.000 0.000 0,-1.000 0.000 0,-1.000-1.000 0,-2.000 1.000 0,-6.000-62.000 0,4.000 85.000 0,-1.000-1.000 0,-1.000 0.000 0,0.000 1.000 0,0.000-1.000 0,0.000 1.000 0,-1.000 0.000 0,-1.000 0.000 0,0.000 1.000 0,0.000-1.000 0,0.000 1.000 0,-1.000 0.000 0,0.000 0.000 0,-1.000 1.000 0,0.000 0.000 0,0.000 0.000 0,-16.000-11.000 0,18.000 15.000 0,0.000 0.000 0,0.000 1.000 0,0.000 0.000 0,0.000 0.000 0,0.000 0.000 0,-1.000 1.000 0,1.000 0.000 0,-1.000 0.000 0,-10.000-1.000 0,-55.000 4.000 0,29.000 0.000 0,34.000-1.000 0,1.000 0.000 0,-1.000 0.000 0,0.000 0.000 0,1.000 1.000 0,-1.000 0.000 0,1.000 0.000 0,0.000 1.000 0,-1.000 0.000 0,1.000 0.000 0,1.000 1.000 0,-1.000 0.000 0,0.000 0.000 0,1.000 1.000 0,0.000 0.000 0,0.000 0.000 0,0.000 0.000 0,1.000 0.000 0,0.000 1.000 0,0.000 0.000 0,0.000 0.000 0,-6.000 12.000 0,-8.000 20.000 0,10.000-21.000 0,1.000 0.000 0,-10.000 29.000 0,17.000-36.000 0,-1.000-1.000 0,1.000 1.000 0,1.000-1.000 0,0.000 1.000 0,0.000-1.000 0,1.000 1.000 0,0.000-1.000 0,1.000 0.000 0,0.000 1.000 0,0.000-1.000 0,1.000 0.000 0,4.000 9.000 0,4.000 10.000 0,2.000-1.000 0,24.000 39.000 0,11.000 4.000 0,-43.000-63.000-97,0.000-1.000-1,0.000-1.000 1,1.000 1.000-1,0.000-1.000 1,0.000 0.000-1,0.000 0.000 1,1.000-1.000-1,-1.000 0.000 1,1.000 0.000-1,0.000 0.000 1,0.000-1.000-1,1.000 0.000 0,12.000 3.000 1,-5.000-2.000-6729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442.000 795.000 24575,'3.000'0.000'0,"1.000"-1.000"0,-1.000 0.000 0,1.000-1.000 0,-1.000 1.000 0,1.000-1.000 0,-1.000 1.000 0,0.000-1.000 0,0.000 0.000 0,0.000 0.000 0,6.000-5.000 0,13.000-8.000 0,-15.000 11.000 0,-1.000 0.000 0,0.000-1.000 0,0.000 1.000 0,0.000-1.000 0,-1.000-1.000 0,1.000 1.000 0,-1.000-1.000 0,-1.000 0.000 0,1.000 0.000 0,-1.000 0.000 0,0.000-1.000 0,3.000-7.000 0,0.000 3.000 0,0.000 0.000 0,1.000 0.000 0,9.000-11.000 0,-10.000 14.000 0,0.000-1.000 0,-1.000 1.000 0,0.000-1.000 0,-1.000-1.000 0,0.000 1.000 0,0.000-1.000 0,-1.000 0.000 0,0.000 0.000 0,-1.000 0.000 0,0.000-1.000 0,0.000 1.000 0,0.000-14.000 0,1.000-15.000 0,-1.000-1.000 0,-4.000-39.000 0,0.000 27.000 0,1.000 45.000 0,0.000 1.000 0,-1.000 0.000 0,0.000 0.000 0,0.000 0.000 0,0.000 0.000 0,0.000 0.000 0,-1.000 0.000 0,0.000 0.000 0,0.000 1.000 0,-1.000-1.000 0,0.000 0.000 0,0.000 1.000 0,0.000 0.000 0,-1.000 0.000 0,1.000 0.000 0,-1.000 0.000 0,0.000 0.000 0,-1.000 1.000 0,1.000 0.000 0,-1.000 0.000 0,-5.000-4.000 0,-26.000-22.000 0,27.000 22.000 0,1.000 1.000 0,-1.000 0.000 0,-1.000 0.000 0,-9.000-5.000 0,-110.000-54.000 0,116.000 62.000 0,0.000 0.000 0,0.000 1.000 0,0.000 0.000 0,-1.000 1.000 0,1.000 1.000 0,-1.000 0.000 0,1.000 1.000 0,-27.000 2.000 0,-2.000 0.000 0,32.000-1.000 0,-1.000 1.000 0,1.000 0.000 0,0.000 1.000 0,-1.000 0.000 0,1.000 1.000 0,0.000 0.000 0,1.000 1.000 0,-1.000 0.000 0,1.000 0.000 0,0.000 1.000 0,0.000 0.000 0,-15.000 14.000 0,19.000-14.000 0,0.000 1.000 0,1.000-1.000 0,0.000 0.000 0,0.000 1.000 0,1.000 0.000 0,0.000 0.000 0,-5.000 13.000 0,-6.000 15.000 0,10.000-26.000 0,1.000 1.000 0,0.000 0.000 0,0.000 0.000 0,1.000 0.000 0,0.000 0.000 0,1.000 1.000 0,-1.000 15.000 0,6.000 74.000 0,-3.000-89.000 0,1.000-1.000 0,0.000 1.000 0,0.000 0.000 0,1.000-1.000 0,0.000 0.000 0,1.000 1.000 0,0.000-1.000 0,1.000-1.000 0,0.000 1.000 0,0.000-1.000 0,1.000 1.000 0,0.000-2.000 0,1.000 1.000 0,0.000-1.000 0,9.000 9.000 0,3.000 1.000 0,-9.000-7.000 0,1.000-1.000 0,0.000 0.000 0,1.000-1.000 0,15.000 9.000 0,0.000-1.000 0,-21.000-12.000 0,-1.000-1.000 0,2.000-1.000 0,-1.000 1.000 0,0.000-1.000 0,1.000 0.000 0,7.000 2.000 0,27.000 4.000 0,-29.000-7.000 0,-1.000 0.000 0,1.000 1.000 0,-1.000 0.000 0,0.000 1.000 0,20.000 9.000 0,-28.000-11.000-170,-1.000 0.000-1,0.000 0.000 0,0.000 0.000 1,0.000 1.000-1,0.000-1.000 0,0.000 0.000 1,2.000 3.000-1,3.000 6.000-6655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2:04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587.000 294.000 24472,'-1.000'12.000'0,"1.000"-1.000"0,-1.000 0.000 0,-1.000 1.000 0,0.000-1.000 0,0.000 0.000 0,-1.000 1.000 0,-1.000-1.000 0,1.000 0.000 0,-2.000-1.000 0,1.000 1.000 0,-1.000-1.000 0,-1.000 0.000 0,0.000 0.000 0,0.000 0.000 0,0.000-1.000 0,-1.000 1.000 0,-1.000-1.000 0,1.000-1.000 0,-1.000 0.000 0,0.000 0.000 0,-1.000 0.000 0,0.000-1.000 0,0.000 0.000 0,-1.000 0.000 0,1.000-1.000 0,-1.000 0.000 0,0.000-1.000 0,-1.000 0.000 0,1.000 0.000 0,-1.000-1.000 0,0.000 0.000 0,0.000-1.000 0,0.000 0.000 0,0.000 0.000 0,0.000-1.000 0,-1.000-1.000 0,1.000 0.000 0,-1.000 0.000 0,1.000-1.000 0,-1.000 0.000 0,1.000-1.000 0,-1.000 0.000 0,1.000 0.000 0,0.000-1.000 0,-1.000-1.000 0,1.000 0.000 0,0.000 0.000 0,0.000-1.000 0,1.000 0.000 0,-1.000-1.000 0,1.000 0.000 0,0.000 0.000 0,0.000-1.000 0,0.000 0.000 0,0.000-1.000 0,1.000 0.000 0,0.000 0.000 0,1.000-1.000 0,-1.000 0.000 0,2.000 0.000 0,-1.000 0.000 0,1.000-1.000 0,0.000-1.000 0,0.000 1.000 0,1.000-1.000 0,0.000 0.000 0,1.000 0.000 0,0.000 0.000 0,0.000-1.000 0,1.000 1.000 0,0.000-1.000 0,1.000 0.000 0,0.000-1.000 0,0.000 1.000 0,1.000 0.000 0,1.000-1.000 0,0.000 1.000 0,0.000 0.000 0,1.000-1.000 0,0.000 0.000 0,1.000 1.000 0,0.000 0.000 0,0.000-1.000 0,1.000 1.000 0,1.000 0.000 0,0.000-1.000 0,0.000 1.000 0,1.000 0.000 0,0.000 1.000 0,1.000-1.000 0,0.000 1.000 0,0.000 0.000 0,1.000 0.000 0,0.000 0.000 0,1.000 1.000 0,0.000-1.000 0,0.000 1.000 0,1.000 1.000 0,-1.000 0.000 0,2.000 0.000 0,-1.000 0.000 0,1.000 1.000 0,0.000 0.000 0,1.000 0.000 0,0.000 1.000 0,0.000 0.000 0,0.000 1.000 0,0.000 0.000 0,1.000 0.000 0,-1.000 1.000 0,1.000 0.000 0,0.000 1.000 0,0.000 0.000 0,1.000 0.000 0,-1.000 1.000 0,0.000 1.000 0,1.000 0.000 0,-1.000 0.000 0,1.000 1.000 0,-1.000 0.000 0,1.000 1.000 0,-1.000 0.000 0,1.000 0.000 0,-1.000 1.000 0,0.000 1.000 0,0.000 0.000 0,0.000 0.000 0,0.000 1.000 0,0.000 0.000 0,-1.000 1.000 0,1.000 0.000 0,-1.000 0.000 0,0.000 1.000 0,-1.000 0.000 0,1.000 1.000 0,-1.000 0.000 0,0.000 0.000 0,0.000 1.000 0,-1.000 0.000 0,0.000 0.000 0,-1.000 0.000 0,1.000 1.000 0,-1.000 1.000 0,-1.000-1.000 0,0.000 1.000 0,0.000 0.000 0,0.000 0.000 0,-1.000 0.000 0,-1.000 1.000 0,1.000-1.000 0,-2.000 1.000 0,1.000 0.000 0,-1.000 1.000 0,-1.000-1.000 0,0.000 0.000 0,0.000 1.000 0,-1.000-1.000 0,-1.000 0.000 0,1.000 1.000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7DC6A6-BF1E-4CE5-B3E6-718B8EA0B82A}" type="datetime1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5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16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AA1729-FFEC-4670-BE57-9BB1B6CF1583}" type="datetime1">
              <a:rPr lang="en-US" altLang="zh-CN"/>
            </a:fld>
            <a:endParaRPr 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AACFD0-6D64-47CD-A483-D6FD45307366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03108F-6D01-401F-BB83-A4EE273EE035}" type="datetime1">
              <a:rPr lang="en-US" altLang="zh-CN"/>
            </a:fld>
            <a:endParaRPr 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18DFAB-279D-45FB-8988-01B47F34F95A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5B006A-3E28-4231-AF04-14767498E664}" type="datetime1">
              <a:rPr lang="en-US" altLang="zh-CN"/>
            </a:fld>
            <a:endParaRPr 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B94FA0-F740-4CDC-A935-5AEA919A98DA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F3BCCF-927F-4C14-9052-F5177C3C439D}" type="datetime1">
              <a:rPr lang="en-US" altLang="zh-CN"/>
            </a:fld>
            <a:endParaRPr 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1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8259AF-2A25-452C-AA5F-7B080E8C5A7E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3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9FF268-CF0C-4595-A6A8-A0B1FC2FEB42}" type="datetime1">
              <a:rPr lang="en-US" altLang="zh-CN"/>
            </a:fld>
            <a:endParaRPr 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A90A56-B7DA-460C-8F46-95BFAF0AF95F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0E50-3259-4429-AAEB-7BA10F2285FC}" type="datetime1">
              <a:rPr lang="en-US" altLang="zh-CN"/>
            </a:fld>
            <a:endParaRPr 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178EC5-58A4-4F44-B83C-34BE3E218ABE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3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4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D0B665-21F2-4210-A0AB-1FF516ABB0EC}" type="datetime1">
              <a:rPr lang="en-US" altLang="zh-CN"/>
            </a:fld>
            <a:endParaRPr lang="zh-CN"/>
          </a:p>
        </p:txBody>
      </p:sp>
      <p:sp>
        <p:nvSpPr>
          <p:cNvPr id="55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6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20986-D9F8-450A-8E8A-7B53A97B66E9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60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1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233BD8-DB7E-4E6E-9456-6D1E77C88269}" type="datetime1">
              <a:rPr lang="en-US" altLang="zh-CN"/>
            </a:fld>
            <a:endParaRPr lang="zh-CN"/>
          </a:p>
        </p:txBody>
      </p:sp>
      <p:sp>
        <p:nvSpPr>
          <p:cNvPr id="62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3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7CCC7F-E1A2-469B-A337-764C3DF0731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66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67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72B07E-4E44-4E95-89AF-F1EF6F4CC7EC}" type="datetime1">
              <a:rPr lang="en-US" altLang="zh-CN"/>
            </a:fld>
            <a:endParaRPr lang="zh-CN"/>
          </a:p>
        </p:txBody>
      </p:sp>
      <p:sp>
        <p:nvSpPr>
          <p:cNvPr id="68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9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0D47AF7-089F-4725-8B45-DEA8A59F6C62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ADBE2-30DF-480B-A5CC-C216012A8DE2}" type="datetime1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DED9-3562-4003-9ED4-F9F7C2DA97F0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A785C-59DE-4B3A-98D2-8CA35E3F89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AD7D-A3D2-4C7F-96BD-5A85D4BE5B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customXml" Target="../ink/ink3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504" y="116878"/>
            <a:ext cx="11955952" cy="485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MODELING PART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Result: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Middle part + upper part + lower part + adjusting the position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" y="1016329"/>
            <a:ext cx="5903343" cy="5186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55" y="780844"/>
            <a:ext cx="5287902" cy="5421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>
          <a:blip r:embed="rId1"/>
          <a:srcRect l="17886" t="14806" r="6326" b="5582"/>
          <a:stretch>
            <a:fillRect/>
          </a:stretch>
        </p:blipFill>
        <p:spPr>
          <a:xfrm>
            <a:off x="995156" y="858417"/>
            <a:ext cx="3314115" cy="312859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172910" y="2884132"/>
            <a:ext cx="6096000" cy="3422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Create a spherical geometry object glowGeometry with a radius of 4 and both width and height segments set to 25.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Create a basic material object glowMaterial with a yellow color (0xffff00), set it to be semi - transparent (transparent: true), and an opacity of 0.5.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Use the spherical geometry and semi - transparent material to create a mesh object glowMesh.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Set the position of the mesh object to be the same as that of the point light source yellowLight.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692785" indent="-342900" algn="l">
              <a:buAutoNum type="arabicPeriod"/>
            </a:pPr>
            <a:endParaRPr lang="en-US"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marL="578485" indent="-228600" algn="l">
              <a:buAutoNum type="arabicPeriod"/>
            </a:pPr>
            <a:r>
              <a:rPr sz="1200"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Add the mesh object to the Three.js scene scene to create a semi - transparent yellow halo effect at the position of the point light source.</a:t>
            </a:r>
            <a:endParaRPr sz="1200"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69162" y="990317"/>
            <a:ext cx="5799748" cy="844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sz="14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Three - Dimensional Halo Effect</a:t>
            </a:r>
            <a:endParaRPr sz="14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solidFill>
                  <a:srgbClr val="000000">
                    <a:alpha val="8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The three - dimensional halo effect is achieved by creating a spherical mesh object and using a semi - transparent material.</a:t>
            </a:r>
            <a:endParaRPr sz="1200">
              <a:solidFill>
                <a:srgbClr val="000000">
                  <a:alpha val="8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Lighting Setup</a:t>
            </a:r>
            <a:endParaRPr dirty="0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2826500" y="1565004"/>
            <a:ext cx="2594404" cy="848170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5" y="4212395"/>
            <a:ext cx="4083050" cy="180975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869041" y="4212395"/>
            <a:ext cx="3691299" cy="210500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7" name="矩形 76"/>
          <p:cNvSpPr/>
          <p:nvPr/>
        </p:nvSpPr>
        <p:spPr>
          <a:xfrm>
            <a:off x="869041" y="4422895"/>
            <a:ext cx="3691299" cy="925868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8" name="矩形 77"/>
          <p:cNvSpPr/>
          <p:nvPr/>
        </p:nvSpPr>
        <p:spPr>
          <a:xfrm>
            <a:off x="869041" y="5348763"/>
            <a:ext cx="3910678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79" name="矩形 78"/>
          <p:cNvSpPr/>
          <p:nvPr/>
        </p:nvSpPr>
        <p:spPr>
          <a:xfrm>
            <a:off x="869041" y="5559265"/>
            <a:ext cx="3910677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80" name="矩形 79"/>
          <p:cNvSpPr/>
          <p:nvPr/>
        </p:nvSpPr>
        <p:spPr>
          <a:xfrm>
            <a:off x="869041" y="5769767"/>
            <a:ext cx="3910677" cy="21050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81" name="文本框 80"/>
          <p:cNvSpPr txBox="1"/>
          <p:nvPr/>
        </p:nvSpPr>
        <p:spPr>
          <a:xfrm>
            <a:off x="481301" y="406634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1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81301" y="4449407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2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81301" y="526716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3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849315" y="5559265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4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398213" y="5980269"/>
            <a:ext cx="254000" cy="29210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3">
                    <a:alpha val="100000"/>
                  </a:schemeClr>
                </a:solidFill>
              </a:rPr>
              <a:t>5</a:t>
            </a:r>
            <a:endParaRPr lang="en-US" sz="1000">
              <a:solidFill>
                <a:schemeClr val="accent3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085" y="299085"/>
            <a:ext cx="3250565" cy="437515"/>
          </a:xfrm>
        </p:spPr>
        <p:txBody>
          <a:bodyPr/>
          <a:lstStyle/>
          <a:p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Dynamic camera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53085" y="1252855"/>
            <a:ext cx="8112125" cy="4351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parameters of the camera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const radius = 100;//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parameter for the distance between the camera and the center of the model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Let angle = 0;   //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Angle at which the camera observes the model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const speed = 0.01;//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movement speed of the camera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Move the camera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angle += speed;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Change the position of the camera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camer.position.x = radius * Math.cos(angle);  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camer.position.z = radius * Math.sin(angle);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Set the movement Angle of the camera to make it move in a circular motion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camera.lookAt((0,0,10));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Keep the camera looking at the center of the model while it is moving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111" y="164518"/>
            <a:ext cx="11955952" cy="567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1. Middle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First, make a circle, then using difference() to get a ring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use linear-extrude, making it like this: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make the upper part.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translate it. Put this two model together.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Making this a unit model called “basic”.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160" y="2226247"/>
            <a:ext cx="1378719" cy="842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41" y="804750"/>
            <a:ext cx="1301254" cy="820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69" y="3429000"/>
            <a:ext cx="1592889" cy="8272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3" y="5331581"/>
            <a:ext cx="1945795" cy="10956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700" y="116878"/>
            <a:ext cx="6794363" cy="630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Using a loop to put many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together.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we have to generate a plate under these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then use linear-extrude() to make it a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Cylinder, which looks like a plate.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translate this plate down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generate the upper plate: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using linear-extrude() to make it a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Cylinder. Use the same way making a smaller cylinder.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use difference() to make a ring. Translate this ring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Higher than those “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basic”s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173" y="798941"/>
            <a:ext cx="3402536" cy="825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182" y="303773"/>
            <a:ext cx="1522875" cy="1822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645" y="2367555"/>
            <a:ext cx="1864844" cy="1700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4380" y="4273426"/>
            <a:ext cx="2209373" cy="2116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04" y="120402"/>
            <a:ext cx="11955952" cy="759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2. Upper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 parts: 3 lines+1 sphere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 lines: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First, generate 3 cylinder/sphere at the position on the top of 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middle 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part.We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know z is 48. we have to determine x and y.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For the first cylinder: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 will be radius * cos(360/3)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Y will be radius * sin(360/3)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For the Second cylinder: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 will be radius * cos(2*360/3)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Y will be radius * sin(2*360/3)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Then, we get three cylinder at apt position.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22" y="1700797"/>
            <a:ext cx="2589385" cy="2482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8" y="4804199"/>
            <a:ext cx="2956671" cy="1749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783954" y="4867382"/>
              <a:ext cx="174600" cy="218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783954" y="4867382"/>
                <a:ext cx="174600" cy="21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939394" y="6365702"/>
              <a:ext cx="246240" cy="2865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939394" y="6365702"/>
                <a:ext cx="246240" cy="28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228114" y="5030102"/>
              <a:ext cx="211320" cy="2116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228114" y="5030102"/>
                <a:ext cx="211320" cy="21168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5250531" y="573382"/>
            <a:ext cx="640492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Using hull() method to link 3 single cylinders with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a cylinder at the top of them.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Then we get this!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Finally, we generate a sphere at the top.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802" y="1211875"/>
            <a:ext cx="1974571" cy="21569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845" y="3978774"/>
            <a:ext cx="1989768" cy="16508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473" y="1023611"/>
            <a:ext cx="3199254" cy="406265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42383" y="5303520"/>
            <a:ext cx="198976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(the result)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504" y="116878"/>
            <a:ext cx="11955952" cy="901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3. Lower part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 parts: rope + sphere + cone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1.Rope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circle, with small radius.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Then using linear-extrude() to make it into a cylinder, with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height=10.Translate it under z=0.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2.sphere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sphere, with r=1. translate it under the Rope part.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3.Cone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Generate a cylinder with height=14, r1=2, r2=0, making it a cone.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Translate it under sphere.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9592" y="311528"/>
            <a:ext cx="1966255" cy="56303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76094" y="6116855"/>
            <a:ext cx="188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(the result)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63" y="1709356"/>
            <a:ext cx="567267" cy="13295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38" y="3331206"/>
            <a:ext cx="1272615" cy="1329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819" y="5016301"/>
            <a:ext cx="1160432" cy="1475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47823" y="116878"/>
            <a:ext cx="4806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 Adjusting the position: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smallest z value of this model is -25.5.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biggest z value of this model is 74.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 model is 99.5 high; the middle of this model is 49.75.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Then where is this middle point at now? : z=49.75-25.5=24.25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Move the whole model down 24.25, then we get this model with its middle at [0,0,0].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823" y="464146"/>
            <a:ext cx="1601506" cy="20062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6" y="464147"/>
            <a:ext cx="1956706" cy="200624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9038122" y="1467268"/>
            <a:ext cx="613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How to rotate the model and get it loaded</a:t>
            </a:r>
            <a:endParaRPr lang="en-US"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451" y="666017"/>
            <a:ext cx="11709400" cy="6477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 i="1" u="sng">
                <a:latin typeface="微软雅黑" panose="020B0503020204020204" charset="-122"/>
                <a:ea typeface="微软雅黑" panose="020B0503020204020204" charset="-122"/>
              </a:rPr>
              <a:t>A simple summary</a:t>
            </a:r>
            <a:endParaRPr sz="16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Based on the lantern model, we added a rotation command, enhanced the light source, and finally loaded a lantern model that could rotate on the web page.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8451" y="1390075"/>
            <a:ext cx="11036300" cy="1441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 i="1" u="sng">
                <a:latin typeface="微软雅黑" panose="020B0503020204020204" charset="-122"/>
                <a:ea typeface="微软雅黑" panose="020B0503020204020204" charset="-122"/>
              </a:rPr>
              <a:t>Implementation steps</a:t>
            </a:r>
            <a:endParaRPr sz="16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 -Step 1: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We load the THREE.js library (version r128, compressed version) from the network and load the STLLoader from the network (specifically used for loading.stl format).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182" y="2608088"/>
            <a:ext cx="9132822" cy="6783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451" y="3356286"/>
            <a:ext cx="11034028" cy="330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We set the width and height (window.innerWidth / window.innerHeight) that the camera sees. Also, we set the camera position at z=100.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82" y="3734439"/>
            <a:ext cx="9132822" cy="7008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451" y="4579989"/>
            <a:ext cx="6096000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-Step 2: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 Add a white light(0xffffff)source at position (10, 10, 10).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2" y="5289806"/>
            <a:ext cx="50927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How to rotate the model and get it loaded</a:t>
            </a:r>
            <a:endParaRPr lang="en-US"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8451" y="800678"/>
            <a:ext cx="5600700" cy="15557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 dirty="0">
                <a:latin typeface="微软雅黑" panose="020B0503020204020204" charset="-122"/>
                <a:ea typeface="微软雅黑" panose="020B0503020204020204" charset="-122"/>
              </a:rPr>
              <a:t>-Step 3:</a:t>
            </a:r>
            <a:endParaRPr dirty="0"/>
          </a:p>
          <a:p>
            <a:r>
              <a:rPr sz="1200" i="1" u="sng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Load the lantern model using </a:t>
            </a:r>
            <a:r>
              <a:rPr sz="1200" dirty="0" err="1">
                <a:latin typeface="微软雅黑" panose="020B0503020204020204" charset="-122"/>
                <a:ea typeface="微软雅黑" panose="020B0503020204020204" charset="-122"/>
              </a:rPr>
              <a:t>STLLoader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 and add it to the scene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Define the variable 'lantern' (for storing the loaded 3D model)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Create a material object (using </a:t>
            </a:r>
            <a:r>
              <a:rPr sz="1200" dirty="0" err="1">
                <a:latin typeface="微软雅黑" panose="020B0503020204020204" charset="-122"/>
                <a:ea typeface="微软雅黑" panose="020B0503020204020204" charset="-122"/>
              </a:rPr>
              <a:t>MeshPhongMaterial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),default gray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Set the position of the lantern model(0,0,10)</a:t>
            </a:r>
            <a:endParaRPr dirty="0"/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</a:rPr>
              <a:t>Set the initial scaling ratio</a:t>
            </a:r>
            <a:endParaRPr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51" y="2435225"/>
            <a:ext cx="5276850" cy="1987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51381" y="800678"/>
            <a:ext cx="5600700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-Step 4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model rotates around the y-axis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81" y="1474004"/>
            <a:ext cx="3441700" cy="495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51381" y="2038351"/>
            <a:ext cx="4337950" cy="330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model approaches the camera along the Z-axis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81" y="2368549"/>
            <a:ext cx="5276850" cy="2730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651381" y="2707600"/>
            <a:ext cx="3302000" cy="330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Model magnification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81" y="3037800"/>
            <a:ext cx="3022600" cy="1397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8451" y="5064276"/>
            <a:ext cx="3732086" cy="882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Result</a:t>
            </a:r>
            <a:endParaRPr sz="1400" b="1" i="1" u="sng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 b="1" i="1" u="sng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Finally, start the local server through terminal and run the project on the web page to display.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19" y="4831001"/>
            <a:ext cx="4886325" cy="17587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601" y="1742449"/>
            <a:ext cx="3804697" cy="22234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1" y="4086971"/>
            <a:ext cx="3804697" cy="248100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28" y="1793105"/>
            <a:ext cx="2626744" cy="45798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370" y="1774712"/>
            <a:ext cx="4374330" cy="15381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10" y="3965939"/>
            <a:ext cx="2362889" cy="205750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78451" y="100708"/>
            <a:ext cx="871220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Definition of Multiple Materials for Different Model Components</a:t>
            </a:r>
            <a:endParaRPr sz="18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8451" y="484767"/>
            <a:ext cx="11436350" cy="1041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 the code, multiple materials are defined for different model components, using different material types from Three.js, such as MeshLambertMaterial, MeshPhongMaterial, and MeshStandardMaterial.</a:t>
            </a:r>
            <a:endParaRPr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 different material types according to the requirements of different model components and set corresponding properties such as color, transparency, specular intensity, roughness, and metalness to achieve different appearance effects.</a:t>
            </a:r>
            <a:endParaRPr lang="en-US"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2389" y="3429000"/>
            <a:ext cx="2413000" cy="2705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9885" indent="0" algn="l">
              <a:buNone/>
            </a:pPr>
            <a:r>
              <a:rPr sz="120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Define multiple material objects, with each material object corresponding to a model component. For example, mat_zhezhou corresponds to the wrinkled part, mat_diaosheng corresponds to the hanging rope part, etc.</a:t>
            </a:r>
            <a:endParaRPr sz="120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553712" y="1570761"/>
            <a:ext cx="343374" cy="429219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2" name="矩形 31"/>
          <p:cNvSpPr/>
          <p:nvPr/>
        </p:nvSpPr>
        <p:spPr>
          <a:xfrm>
            <a:off x="10113722" y="2080324"/>
            <a:ext cx="1135050" cy="1078481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33" name="矩形 32"/>
          <p:cNvSpPr/>
          <p:nvPr/>
        </p:nvSpPr>
        <p:spPr>
          <a:xfrm>
            <a:off x="8286996" y="2080324"/>
            <a:ext cx="1602424" cy="1078482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34" name="连接符: 肘形 33"/>
          <p:cNvCxnSpPr/>
          <p:nvPr/>
        </p:nvCxnSpPr>
        <p:spPr>
          <a:xfrm rot="5400000" flipV="1">
            <a:off x="8067429" y="-854230"/>
            <a:ext cx="8466" cy="5600700"/>
          </a:xfrm>
          <a:prstGeom prst="bentConnector3">
            <a:avLst>
              <a:gd name="adj1" fmla="val -3038658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5" name="矩形 34"/>
          <p:cNvSpPr/>
          <p:nvPr/>
        </p:nvSpPr>
        <p:spPr>
          <a:xfrm>
            <a:off x="5172122" y="1941887"/>
            <a:ext cx="553216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36" name="直接箭头连接符 35"/>
          <p:cNvCxnSpPr>
            <a:endCxn id="27" idx="0"/>
          </p:cNvCxnSpPr>
          <p:nvPr/>
        </p:nvCxnSpPr>
        <p:spPr>
          <a:xfrm>
            <a:off x="9598656" y="3355027"/>
            <a:ext cx="1195599" cy="610911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37" name="文本框 36"/>
          <p:cNvSpPr txBox="1"/>
          <p:nvPr/>
        </p:nvSpPr>
        <p:spPr>
          <a:xfrm>
            <a:off x="2442950" y="1629474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1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55287" y="474483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2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5301" y="271584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3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87375" y="4293988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4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344" y="2707955"/>
            <a:ext cx="311150" cy="450850"/>
          </a:xfrm>
          <a:prstGeom prst="rect">
            <a:avLst/>
          </a:prstGeom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>
                    <a:alpha val="100000"/>
                  </a:schemeClr>
                </a:solidFill>
              </a:rPr>
              <a:t>5</a:t>
            </a:r>
            <a:endParaRPr lang="en-US">
              <a:solidFill>
                <a:schemeClr val="accent3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rcRect l="29020" t="16293" r="23796" b="9976"/>
          <a:stretch>
            <a:fillRect/>
          </a:stretch>
        </p:blipFill>
        <p:spPr>
          <a:xfrm>
            <a:off x="396578" y="727127"/>
            <a:ext cx="4372458" cy="385957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rcRect l="20360" t="18671" r="13442" b="13579"/>
          <a:stretch>
            <a:fillRect/>
          </a:stretch>
        </p:blipFill>
        <p:spPr>
          <a:xfrm>
            <a:off x="7826099" y="3585183"/>
            <a:ext cx="4051138" cy="294596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997954" y="793326"/>
            <a:ext cx="6096000" cy="806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THREE.MeshLambertMaterial is used to simulate the non - emissive surface of an object like mat_zhezhou, and this surface will have a certain response to lighting.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8451" y="100708"/>
            <a:ext cx="8907001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highlight>
                  <a:srgbClr val="F9FAF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</a:rPr>
              <a:t>Eg: Simulate the semi - transparent effect of the lantern's paper material.</a:t>
            </a:r>
            <a:endParaRPr lang="en-US" sz="1800" b="1">
              <a:solidFill>
                <a:srgbClr val="000000">
                  <a:alpha val="100000"/>
                </a:srgbClr>
              </a:solidFill>
              <a:highlight>
                <a:srgbClr val="F9FAFB">
                  <a:alpha val="100000"/>
                </a:srgbClr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97954" y="1599776"/>
            <a:ext cx="5880100" cy="56515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color property specifies the color as red with a hexadecimal value of 0xff0000, which corresponds to an RGB value of (255, 0, 0).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94123" y="5321300"/>
            <a:ext cx="6096000" cy="128270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Setting transparent: true indicates that the object should be rendered as semi - transparent. The opacity property ranges from 0.0 (completely transparent) to 1.0 (completely opaque). Here, it is set to 0.6, which represents a translucent paper - like material, allowing objects and the scene behind it to be partially visible.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49" name="连接符: 肘形 48"/>
          <p:cNvCxnSpPr>
            <a:stCxn id="48" idx="3"/>
          </p:cNvCxnSpPr>
          <p:nvPr/>
        </p:nvCxnSpPr>
        <p:spPr>
          <a:xfrm flipV="1">
            <a:off x="7391400" y="4908550"/>
            <a:ext cx="3257550" cy="1054100"/>
          </a:xfrm>
          <a:prstGeom prst="bentConnector2">
            <a:avLst/>
          </a:prstGeom>
          <a:ln w="25400">
            <a:solidFill>
              <a:srgbClr val="FFC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accent3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93" y="2156589"/>
            <a:ext cx="5509545" cy="1272411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751039" y="2227875"/>
            <a:ext cx="1678729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52" name="矩形 51"/>
          <p:cNvSpPr/>
          <p:nvPr/>
        </p:nvSpPr>
        <p:spPr>
          <a:xfrm>
            <a:off x="5514168" y="2457452"/>
            <a:ext cx="1678729" cy="229577"/>
          </a:xfrm>
          <a:prstGeom prst="rect">
            <a:avLst/>
          </a:prstGeom>
          <a:noFill/>
          <a:ln w="1905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sp>
        <p:nvSpPr>
          <p:cNvPr id="53" name="矩形 52"/>
          <p:cNvSpPr/>
          <p:nvPr/>
        </p:nvSpPr>
        <p:spPr>
          <a:xfrm>
            <a:off x="5514168" y="2705057"/>
            <a:ext cx="1678729" cy="450850"/>
          </a:xfrm>
          <a:prstGeom prst="rect">
            <a:avLst/>
          </a:prstGeom>
          <a:noFill/>
          <a:ln w="19050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</a:p>
        </p:txBody>
      </p:sp>
      <p:cxnSp>
        <p:nvCxnSpPr>
          <p:cNvPr id="54" name="连接符: 肘形 53"/>
          <p:cNvCxnSpPr>
            <a:stCxn id="51" idx="3"/>
            <a:endCxn id="45" idx="3"/>
          </p:cNvCxnSpPr>
          <p:nvPr/>
        </p:nvCxnSpPr>
        <p:spPr>
          <a:xfrm flipV="1">
            <a:off x="9429750" y="1193800"/>
            <a:ext cx="1663700" cy="1149350"/>
          </a:xfrm>
          <a:prstGeom prst="bentConnector3">
            <a:avLst>
              <a:gd name="adj1" fmla="val 111450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55" name="连接符: 肘形 54"/>
          <p:cNvCxnSpPr>
            <a:endCxn id="47" idx="3"/>
          </p:cNvCxnSpPr>
          <p:nvPr/>
        </p:nvCxnSpPr>
        <p:spPr>
          <a:xfrm flipV="1">
            <a:off x="7169150" y="1879600"/>
            <a:ext cx="3708400" cy="895350"/>
          </a:xfrm>
          <a:prstGeom prst="bentConnector3">
            <a:avLst>
              <a:gd name="adj1" fmla="val 105136"/>
            </a:avLst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56" name="直接箭头连接符 55"/>
          <p:cNvCxnSpPr>
            <a:stCxn id="53" idx="2"/>
          </p:cNvCxnSpPr>
          <p:nvPr/>
        </p:nvCxnSpPr>
        <p:spPr>
          <a:xfrm>
            <a:off x="6353533" y="3155907"/>
            <a:ext cx="0" cy="2201969"/>
          </a:xfrm>
          <a:prstGeom prst="straightConnector1">
            <a:avLst/>
          </a:prstGeom>
          <a:ln w="25400">
            <a:solidFill>
              <a:schemeClr val="accent5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rcRect l="19448" t="15296" r="6078" b="3658"/>
          <a:stretch>
            <a:fillRect/>
          </a:stretch>
        </p:blipFill>
        <p:spPr>
          <a:xfrm>
            <a:off x="6632828" y="785312"/>
            <a:ext cx="2203336" cy="214358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rcRect l="10533" t="7851" r="12423" b="3926"/>
          <a:stretch>
            <a:fillRect/>
          </a:stretch>
        </p:blipFill>
        <p:spPr>
          <a:xfrm>
            <a:off x="615747" y="785312"/>
            <a:ext cx="2721013" cy="2143587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378451" y="100708"/>
            <a:ext cx="809625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8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Lighting Setup</a:t>
            </a:r>
            <a:endParaRPr sz="18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5747" y="4154409"/>
            <a:ext cx="5685854" cy="11239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 b="1">
                <a:latin typeface="微软雅黑" panose="020B0503020204020204" charset="-122"/>
                <a:ea typeface="微软雅黑" panose="020B0503020204020204" charset="-122"/>
              </a:rPr>
              <a:t>(1) Ambient Light</a:t>
            </a:r>
            <a:endParaRPr sz="16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In the index.html file, the ambient light is set up using the AmbientLight object from Three.js. Ambient light can uniformly illuminate the entire scene, providing a basic level of brightness.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5747" y="5423674"/>
            <a:ext cx="5323401" cy="10413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Create an ambient light object ambient with a white color (0xffffff) and an intensity of 0.8.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Add this ambient light object to the Three.js scene scene so that the scene receives uniform basic illumination.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32828" y="3810466"/>
            <a:ext cx="4885993" cy="1079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400" b="1">
                <a:latin typeface="微软雅黑" panose="020B0503020204020204" charset="-122"/>
                <a:ea typeface="微软雅黑" panose="020B0503020204020204" charset="-122"/>
              </a:rPr>
              <a:t>(2) Point Light Source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latin typeface="微软雅黑" panose="020B0503020204020204" charset="-122"/>
                <a:ea typeface="微软雅黑" panose="020B0503020204020204" charset="-122"/>
              </a:rPr>
              <a:t>The point light source uses the PointLight object from Three.js. It can emit light in all directions from a single point, simulating the effect of a light bulb or other point light sources.</a:t>
            </a:r>
            <a:endParaRPr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632828" y="4947423"/>
            <a:ext cx="5116071" cy="1517650"/>
          </a:xfrm>
          <a:prstGeom prst="rect">
            <a:avLst/>
          </a:prstGeom>
        </p:spPr>
        <p:txBody>
          <a:bodyPr vert="horz" anchor="t">
            <a:spAutoFit/>
          </a:bodyPr>
          <a:lstStyle/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Create a yellow (0xffff00) point light source object yellowLight with an intensity of 20 and an effective light range of 30.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 the position of this point light source at the origin (0, 0, 0).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  <a:p>
            <a:pPr lvl="0" indent="0" algn="l" defTabSz="914400">
              <a:lnSpc>
                <a:spcPct val="13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</a:defRPr>
            </a:pPr>
            <a:r>
              <a:rPr lang="zh-CN" sz="1200" b="0" i="0" u="none" strike="noStrike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Add the point light source object to the Three.js scene scene so that there is a point light source illuminating at the origin of the scene.</a:t>
            </a:r>
            <a:endParaRPr sz="18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flipV="1">
            <a:off x="6870718" y="1907649"/>
            <a:ext cx="1173203" cy="1879768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70" y="3025112"/>
            <a:ext cx="4537924" cy="76230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7" y="3162653"/>
            <a:ext cx="4964682" cy="624764"/>
          </a:xfrm>
          <a:prstGeom prst="rect">
            <a:avLst/>
          </a:prstGeom>
        </p:spPr>
      </p:pic>
      <p:cxnSp>
        <p:nvCxnSpPr>
          <p:cNvPr id="68" name="直接箭头连接符 67"/>
          <p:cNvCxnSpPr/>
          <p:nvPr/>
        </p:nvCxnSpPr>
        <p:spPr>
          <a:xfrm flipV="1">
            <a:off x="6799030" y="1845499"/>
            <a:ext cx="400603" cy="1927458"/>
          </a:xfrm>
          <a:prstGeom prst="straightConnector1">
            <a:avLst/>
          </a:prstGeom>
          <a:ln w="25400">
            <a:solidFill>
              <a:schemeClr val="accent3">
                <a:alpha val="100000"/>
              </a:schemeClr>
            </a:solidFill>
            <a:prstDash val="solid"/>
            <a:miter lim="800000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腾讯文档 默认主题​">
  <a:themeElements>
    <a:clrScheme name="Tencent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6863</Words>
  <Application>WPS 演示</Application>
  <PresentationFormat>宽屏</PresentationFormat>
  <Paragraphs>293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等线 Light</vt:lpstr>
      <vt:lpstr>等线</vt:lpstr>
      <vt:lpstr>Calibri</vt:lpstr>
      <vt:lpstr>黑体</vt:lpstr>
      <vt:lpstr>腾讯文档 默认主题​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Dynamic camera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疯狂减肥的镊子</cp:lastModifiedBy>
  <cp:revision>7</cp:revision>
  <dcterms:created xsi:type="dcterms:W3CDTF">2025-07-05T09:49:00Z</dcterms:created>
  <dcterms:modified xsi:type="dcterms:W3CDTF">2025-07-05T02:33:12Z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5573ECF11F604743A1683433B6B3F8E5_13</vt:lpwstr>
  </property>
  <property fmtid="{D5CDD505-2E9C-101B-9397-08002B2CF9AE}" pid="3" name="KSOProductBuildVer">
    <vt:lpwstr>2052-12.1.0.19770</vt:lpwstr>
  </property>
</Properties>
</file>